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336" r:id="rId2"/>
    <p:sldId id="256" r:id="rId3"/>
    <p:sldId id="264" r:id="rId4"/>
    <p:sldId id="308" r:id="rId5"/>
    <p:sldId id="320" r:id="rId6"/>
    <p:sldId id="322" r:id="rId7"/>
    <p:sldId id="323" r:id="rId8"/>
    <p:sldId id="335" r:id="rId9"/>
    <p:sldId id="328" r:id="rId10"/>
    <p:sldId id="325" r:id="rId11"/>
    <p:sldId id="326" r:id="rId12"/>
    <p:sldId id="327" r:id="rId13"/>
    <p:sldId id="329" r:id="rId14"/>
    <p:sldId id="330" r:id="rId15"/>
    <p:sldId id="333" r:id="rId16"/>
    <p:sldId id="331" r:id="rId17"/>
    <p:sldId id="29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5FE9"/>
    <a:srgbClr val="99E8DB"/>
    <a:srgbClr val="D6F6FF"/>
    <a:srgbClr val="FF661A"/>
    <a:srgbClr val="5CB1D6"/>
    <a:srgbClr val="FCAC20"/>
    <a:srgbClr val="FDC767"/>
    <a:srgbClr val="F9A737"/>
    <a:srgbClr val="00A4CF"/>
    <a:srgbClr val="FFD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CB4C04-B9DE-49EB-8899-52A91F2ACB70}" v="7" dt="2022-02-23T11:57:06.0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61"/>
    <p:restoredTop sz="96296"/>
  </p:normalViewPr>
  <p:slideViewPr>
    <p:cSldViewPr snapToGrid="0" snapToObjects="1">
      <p:cViewPr varScale="1">
        <p:scale>
          <a:sx n="64" d="100"/>
          <a:sy n="64" d="100"/>
        </p:scale>
        <p:origin x="184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EF5DF-F94E-734E-9DB8-4E113B58A7CA}" type="datetimeFigureOut">
              <a:rPr lang="en-US" smtClean="0"/>
              <a:t>2/23/22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9B513-DBAC-D642-A614-0135C4A3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03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9B513-DBAC-D642-A614-0135C4A337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1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9B513-DBAC-D642-A614-0135C4A337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972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9B513-DBAC-D642-A614-0135C4A337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257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9B513-DBAC-D642-A614-0135C4A337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805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9B513-DBAC-D642-A614-0135C4A337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956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9B513-DBAC-D642-A614-0135C4A337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882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9B513-DBAC-D642-A614-0135C4A337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64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9B513-DBAC-D642-A614-0135C4A337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16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9B513-DBAC-D642-A614-0135C4A337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41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9B513-DBAC-D642-A614-0135C4A337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57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9B513-DBAC-D642-A614-0135C4A337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24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9B513-DBAC-D642-A614-0135C4A337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74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9B513-DBAC-D642-A614-0135C4A337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98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9B513-DBAC-D642-A614-0135C4A337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131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77092-FD0A-FB40-BD3D-895ACDA46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D0EC85-AFAC-9D4C-B4EB-93DC0D673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FB905-8676-6348-BDA0-5EBF1ECB0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C8B2-A243-EF48-8ECF-8B47B2AE29C7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44B98-8641-E24E-86E7-32FB77D36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89F0A-D739-FD4E-A52F-65F71F420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BF38-93FC-9047-9607-32AAA787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39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8099-B349-5747-8C2A-DC67D681B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4B9B54-1105-CC48-93DE-7AE648D34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AF647-DCBD-0D48-A415-77CC61400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C8B2-A243-EF48-8ECF-8B47B2AE29C7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015D0-B90F-A44E-A67D-C1CCD0D56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66BAB-0237-4146-9D51-78BF031D7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BF38-93FC-9047-9607-32AAA787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D0B5D4-3787-C748-9458-4C30D391BA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3E858-EC00-244F-A608-C50193720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A6EA1-0A68-F64E-9AE0-D1086CC72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C8B2-A243-EF48-8ECF-8B47B2AE29C7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75D81-08BB-FB4D-837A-CD62C6DA4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F6942-96B5-BB4B-B356-3775C630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BF38-93FC-9047-9607-32AAA787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3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700F8-1B80-7B4C-AED7-45CCBE311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4C835-6F16-DF4E-9CB3-439EDF234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5FBF9-0BDA-F040-B431-7B63386A8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C8B2-A243-EF48-8ECF-8B47B2AE29C7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2A800-1BA7-5740-BA6B-10B0BF4EB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CA773-3DCB-B34B-B5D4-4492B754F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BF38-93FC-9047-9607-32AAA787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5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21D31-C046-2A4E-BAF7-23E3D35CD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BB964-4311-E64D-8811-9C71487E3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C30A6-4C9F-A942-89B9-52D2A49FF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C8B2-A243-EF48-8ECF-8B47B2AE29C7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484F6-414B-1F48-85EF-3A38A5A3A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53F2F-B058-C847-996A-EC8BD469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BF38-93FC-9047-9607-32AAA787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9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5455D-05C8-0549-A185-3D0036587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2835B-7277-784B-8D9A-CD727EF884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F71C7-4C49-AA4C-8B99-C2A54C9FF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063A2-71F5-5B40-A0E4-B9BE90596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C8B2-A243-EF48-8ECF-8B47B2AE29C7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CA84E-7489-B54D-A383-2BB9FDA60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4183E6-3229-7B40-8A57-C3E398CA5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BF38-93FC-9047-9607-32AAA787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51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C9B7E-2A78-4349-BFA9-A09BA19A6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0AB3C-CBB8-1E40-9155-E8A4F66D7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37847-509A-154B-B6C1-D88941458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6CA7F-4F65-1B49-A185-D4D6A9FA51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D2DD9-2B73-AB4A-B454-24C9297DDC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D49278-373D-C445-A024-9D220C5D9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C8B2-A243-EF48-8ECF-8B47B2AE29C7}" type="datetimeFigureOut">
              <a:rPr lang="en-US" smtClean="0"/>
              <a:t>2/23/22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B9A096-74E4-4049-81D0-7D6DFC6E5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FF5A9C-2603-254E-BA6E-020A7CD79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BF38-93FC-9047-9607-32AAA787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85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5B49F-0CA2-B14A-8A35-052F22A30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A08F98-1DB3-BC4C-8F66-4E9F654FB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C8B2-A243-EF48-8ECF-8B47B2AE29C7}" type="datetimeFigureOut">
              <a:rPr lang="en-US" smtClean="0"/>
              <a:t>2/23/22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D6EDD9-AC11-BD43-9EA7-399D6375F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B016E1-3A21-3B49-9018-AC1D5F19D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BF38-93FC-9047-9607-32AAA787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945FC9-57D9-4442-BF56-8CADB5ED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C8B2-A243-EF48-8ECF-8B47B2AE29C7}" type="datetimeFigureOut">
              <a:rPr lang="en-US" smtClean="0"/>
              <a:t>2/23/22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CD6D69-B74A-EB45-AF13-89B9F230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4BEE7-ED14-1945-B510-1C40BE8A5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BF38-93FC-9047-9607-32AAA787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87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CF7B2-CB0F-A549-AD3D-86AD9F5C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DAE54-B8D3-CE4C-8030-50FFD9840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D3BA6-F849-F147-9BB8-53BBF33C0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F5462E-871D-0E4E-A2F6-BA161D4F3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C8B2-A243-EF48-8ECF-8B47B2AE29C7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4AAE9-3319-D54C-9606-F1CEE075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EA54B-69FE-8C41-9A5F-C07F5000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BF38-93FC-9047-9607-32AAA787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2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325CF-23C2-3947-B2E9-4E6BE931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519B45-CECA-6D40-8A03-E175139B7C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E7E750-B955-684B-9477-805A0ED60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005A6-E010-8743-A254-79D7A3544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C8B2-A243-EF48-8ECF-8B47B2AE29C7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9B7BB-CFA9-4748-82CB-0A314AE11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6CB17B-F550-754D-A24E-1E76FEE6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BF38-93FC-9047-9607-32AAA787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0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6787D1-B410-D642-BB4B-99BBEEC83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D1DA1-C051-E146-9A93-63D4EC9F4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5E217-DDFE-DA48-B97D-1156B9D0E0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3C8B2-A243-EF48-8ECF-8B47B2AE29C7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F0594-EAF7-614A-B8AE-D7DF14A2E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CDFB4-5E9A-894D-A7E7-2EFBF2D12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4BF38-93FC-9047-9607-32AAA787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8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rinket.io/python/fb463a826d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rinket.io/python/fb463a826d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8D144-8FD2-994E-82B0-04F21164D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2885F-ED47-C04F-A6D5-9557F458B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F2F238C3-3C5E-7F44-9AD4-62F65612F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2"/>
            <a:ext cx="12192000" cy="685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20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37E0-1E6C-214A-A3A1-355F27C24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737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OCR A Extended" panose="02010509020102010303" pitchFamily="50" charset="0"/>
              </a:rPr>
              <a:t>What the code will look like…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1713A65E-C1D8-8243-A169-CB147B71756B}"/>
              </a:ext>
            </a:extLst>
          </p:cNvPr>
          <p:cNvCxnSpPr>
            <a:cxnSpLocks/>
          </p:cNvCxnSpPr>
          <p:nvPr/>
        </p:nvCxnSpPr>
        <p:spPr>
          <a:xfrm flipV="1">
            <a:off x="298450" y="365125"/>
            <a:ext cx="7593693" cy="2852512"/>
          </a:xfrm>
          <a:prstGeom prst="bentConnector3">
            <a:avLst>
              <a:gd name="adj1" fmla="val 114"/>
            </a:avLst>
          </a:prstGeom>
          <a:ln w="38100">
            <a:solidFill>
              <a:srgbClr val="4E5F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3A4AF7C8-3FDD-9C47-A6A2-D3AD87F69DF1}"/>
              </a:ext>
            </a:extLst>
          </p:cNvPr>
          <p:cNvCxnSpPr>
            <a:cxnSpLocks/>
          </p:cNvCxnSpPr>
          <p:nvPr/>
        </p:nvCxnSpPr>
        <p:spPr>
          <a:xfrm flipV="1">
            <a:off x="8730343" y="3664970"/>
            <a:ext cx="3163207" cy="2953544"/>
          </a:xfrm>
          <a:prstGeom prst="bentConnector3">
            <a:avLst>
              <a:gd name="adj1" fmla="val 100588"/>
            </a:avLst>
          </a:prstGeom>
          <a:ln w="38100">
            <a:solidFill>
              <a:srgbClr val="4E5F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ADC6E9-1E31-41E7-A0D9-824D2D1C060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09892" y="5695349"/>
            <a:ext cx="2883658" cy="7742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721DCA-59E5-4C46-827D-AAF6C1DE4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290" y="1975194"/>
            <a:ext cx="7641420" cy="3947764"/>
          </a:xfrm>
          <a:prstGeom prst="rect">
            <a:avLst/>
          </a:prstGeom>
          <a:ln w="38100">
            <a:solidFill>
              <a:srgbClr val="4E5FE9"/>
            </a:solidFill>
          </a:ln>
        </p:spPr>
      </p:pic>
    </p:spTree>
    <p:extLst>
      <p:ext uri="{BB962C8B-B14F-4D97-AF65-F5344CB8AC3E}">
        <p14:creationId xmlns:p14="http://schemas.microsoft.com/office/powerpoint/2010/main" val="2125837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37E0-1E6C-214A-A3A1-355F27C24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7378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OCR A Extended" panose="02010509020102010303" pitchFamily="50" charset="0"/>
              </a:rPr>
              <a:t>Discharge Patient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1713A65E-C1D8-8243-A169-CB147B71756B}"/>
              </a:ext>
            </a:extLst>
          </p:cNvPr>
          <p:cNvCxnSpPr>
            <a:cxnSpLocks/>
          </p:cNvCxnSpPr>
          <p:nvPr/>
        </p:nvCxnSpPr>
        <p:spPr>
          <a:xfrm flipV="1">
            <a:off x="298450" y="365125"/>
            <a:ext cx="7593693" cy="2852512"/>
          </a:xfrm>
          <a:prstGeom prst="bentConnector3">
            <a:avLst>
              <a:gd name="adj1" fmla="val 114"/>
            </a:avLst>
          </a:prstGeom>
          <a:ln w="38100">
            <a:solidFill>
              <a:srgbClr val="4E5F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3A4AF7C8-3FDD-9C47-A6A2-D3AD87F69DF1}"/>
              </a:ext>
            </a:extLst>
          </p:cNvPr>
          <p:cNvCxnSpPr>
            <a:cxnSpLocks/>
          </p:cNvCxnSpPr>
          <p:nvPr/>
        </p:nvCxnSpPr>
        <p:spPr>
          <a:xfrm flipV="1">
            <a:off x="8730343" y="3664970"/>
            <a:ext cx="3163207" cy="2953544"/>
          </a:xfrm>
          <a:prstGeom prst="bentConnector3">
            <a:avLst>
              <a:gd name="adj1" fmla="val 100588"/>
            </a:avLst>
          </a:prstGeom>
          <a:ln w="38100">
            <a:solidFill>
              <a:srgbClr val="4E5F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DE97DCE-4A71-40E0-88F7-97FF3EC27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747" y="2121610"/>
            <a:ext cx="6375996" cy="3037507"/>
          </a:xfrm>
          <a:prstGeom prst="rect">
            <a:avLst/>
          </a:prstGeom>
          <a:ln w="38100">
            <a:solidFill>
              <a:srgbClr val="4E5FE9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A39AE34-BFAF-4AEC-90C5-9C649D2695A0}"/>
              </a:ext>
            </a:extLst>
          </p:cNvPr>
          <p:cNvSpPr txBox="1"/>
          <p:nvPr/>
        </p:nvSpPr>
        <p:spPr>
          <a:xfrm>
            <a:off x="7792089" y="2555626"/>
            <a:ext cx="35235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Discharge Patients:</a:t>
            </a:r>
            <a:endParaRPr lang="en-GB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srgbClr val="000000"/>
                </a:solidFill>
                <a:latin typeface="Consolas" panose="020B0609020204030204" pitchFamily="49" charset="0"/>
              </a:rPr>
              <a:t>User enters bed to discharge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Bed moved from occupied list into available list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E6F3186-0C3B-48C4-ADE5-20B719399884}"/>
              </a:ext>
            </a:extLst>
          </p:cNvPr>
          <p:cNvCxnSpPr>
            <a:cxnSpLocks/>
          </p:cNvCxnSpPr>
          <p:nvPr/>
        </p:nvCxnSpPr>
        <p:spPr>
          <a:xfrm flipH="1">
            <a:off x="4609049" y="3914186"/>
            <a:ext cx="2970867" cy="910854"/>
          </a:xfrm>
          <a:prstGeom prst="straightConnector1">
            <a:avLst/>
          </a:prstGeom>
          <a:ln w="76200">
            <a:solidFill>
              <a:srgbClr val="4E5FE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B22AA5E-0266-480E-B07B-7E6AF1B92319}"/>
              </a:ext>
            </a:extLst>
          </p:cNvPr>
          <p:cNvSpPr/>
          <p:nvPr/>
        </p:nvSpPr>
        <p:spPr>
          <a:xfrm>
            <a:off x="991747" y="4676422"/>
            <a:ext cx="3370608" cy="387046"/>
          </a:xfrm>
          <a:prstGeom prst="rect">
            <a:avLst/>
          </a:prstGeom>
          <a:noFill/>
          <a:ln w="57150">
            <a:solidFill>
              <a:srgbClr val="4E5FE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16BDB6-1326-4E5D-A0B9-261000BE16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09892" y="5710339"/>
            <a:ext cx="2883658" cy="7742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ACBA055-134E-4E05-AEC0-0EA6F8011DF0}"/>
              </a:ext>
            </a:extLst>
          </p:cNvPr>
          <p:cNvSpPr txBox="1"/>
          <p:nvPr/>
        </p:nvSpPr>
        <p:spPr>
          <a:xfrm>
            <a:off x="400214" y="6175372"/>
            <a:ext cx="7710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nsolas" panose="020B0609020204030204" pitchFamily="49" charset="0"/>
              </a:rPr>
              <a:t>Find the finished code for this project </a:t>
            </a:r>
            <a:r>
              <a:rPr lang="en-GB" sz="1400" dirty="0">
                <a:latin typeface="Consolas" panose="020B0609020204030204" pitchFamily="49" charset="0"/>
                <a:hlinkClick r:id="rId5"/>
              </a:rPr>
              <a:t>here</a:t>
            </a:r>
            <a:r>
              <a:rPr lang="en-GB" sz="1400" dirty="0">
                <a:latin typeface="Consolas" panose="020B0609020204030204" pitchFamily="49" charset="0"/>
              </a:rPr>
              <a:t> – use this if you get stuck!</a:t>
            </a:r>
          </a:p>
        </p:txBody>
      </p:sp>
    </p:spTree>
    <p:extLst>
      <p:ext uri="{BB962C8B-B14F-4D97-AF65-F5344CB8AC3E}">
        <p14:creationId xmlns:p14="http://schemas.microsoft.com/office/powerpoint/2010/main" val="2232650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37E0-1E6C-214A-A3A1-355F27C24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737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OCR A Extended" panose="02010509020102010303" pitchFamily="50" charset="0"/>
              </a:rPr>
              <a:t>What will happen…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1713A65E-C1D8-8243-A169-CB147B71756B}"/>
              </a:ext>
            </a:extLst>
          </p:cNvPr>
          <p:cNvCxnSpPr>
            <a:cxnSpLocks/>
          </p:cNvCxnSpPr>
          <p:nvPr/>
        </p:nvCxnSpPr>
        <p:spPr>
          <a:xfrm flipV="1">
            <a:off x="298450" y="365125"/>
            <a:ext cx="7593693" cy="2852512"/>
          </a:xfrm>
          <a:prstGeom prst="bentConnector3">
            <a:avLst>
              <a:gd name="adj1" fmla="val 114"/>
            </a:avLst>
          </a:prstGeom>
          <a:ln w="38100">
            <a:solidFill>
              <a:srgbClr val="4E5F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3A4AF7C8-3FDD-9C47-A6A2-D3AD87F69DF1}"/>
              </a:ext>
            </a:extLst>
          </p:cNvPr>
          <p:cNvCxnSpPr>
            <a:cxnSpLocks/>
          </p:cNvCxnSpPr>
          <p:nvPr/>
        </p:nvCxnSpPr>
        <p:spPr>
          <a:xfrm flipV="1">
            <a:off x="8730343" y="3664970"/>
            <a:ext cx="3163207" cy="2953544"/>
          </a:xfrm>
          <a:prstGeom prst="bentConnector3">
            <a:avLst>
              <a:gd name="adj1" fmla="val 100588"/>
            </a:avLst>
          </a:prstGeom>
          <a:ln w="38100">
            <a:solidFill>
              <a:srgbClr val="4E5F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9951F1A-0C34-4255-AE3F-FBE409B648B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09892" y="5708412"/>
            <a:ext cx="2883658" cy="7742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C8ADC3-C88A-4F38-91E8-7C1176058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480" y="2016484"/>
            <a:ext cx="6023039" cy="3296972"/>
          </a:xfrm>
          <a:prstGeom prst="rect">
            <a:avLst/>
          </a:prstGeom>
          <a:ln w="38100">
            <a:solidFill>
              <a:srgbClr val="4E5FE9"/>
            </a:solidFill>
          </a:ln>
        </p:spPr>
      </p:pic>
    </p:spTree>
    <p:extLst>
      <p:ext uri="{BB962C8B-B14F-4D97-AF65-F5344CB8AC3E}">
        <p14:creationId xmlns:p14="http://schemas.microsoft.com/office/powerpoint/2010/main" val="2046181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7F52819-6DAC-4F2F-A46C-924F957DD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845" y="2373566"/>
            <a:ext cx="9013182" cy="1893302"/>
          </a:xfrm>
          <a:prstGeom prst="rect">
            <a:avLst/>
          </a:prstGeom>
        </p:spPr>
      </p:pic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1713A65E-C1D8-8243-A169-CB147B71756B}"/>
              </a:ext>
            </a:extLst>
          </p:cNvPr>
          <p:cNvCxnSpPr>
            <a:cxnSpLocks/>
          </p:cNvCxnSpPr>
          <p:nvPr/>
        </p:nvCxnSpPr>
        <p:spPr>
          <a:xfrm flipV="1">
            <a:off x="298450" y="365125"/>
            <a:ext cx="7593693" cy="2852512"/>
          </a:xfrm>
          <a:prstGeom prst="bentConnector3">
            <a:avLst>
              <a:gd name="adj1" fmla="val 114"/>
            </a:avLst>
          </a:prstGeom>
          <a:ln w="38100">
            <a:solidFill>
              <a:srgbClr val="4E5F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3A4AF7C8-3FDD-9C47-A6A2-D3AD87F69DF1}"/>
              </a:ext>
            </a:extLst>
          </p:cNvPr>
          <p:cNvCxnSpPr>
            <a:cxnSpLocks/>
          </p:cNvCxnSpPr>
          <p:nvPr/>
        </p:nvCxnSpPr>
        <p:spPr>
          <a:xfrm flipV="1">
            <a:off x="8730343" y="3664970"/>
            <a:ext cx="3163207" cy="2953544"/>
          </a:xfrm>
          <a:prstGeom prst="bentConnector3">
            <a:avLst>
              <a:gd name="adj1" fmla="val 100588"/>
            </a:avLst>
          </a:prstGeom>
          <a:ln w="38100">
            <a:solidFill>
              <a:srgbClr val="4E5F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6">
            <a:extLst>
              <a:ext uri="{FF2B5EF4-FFF2-40B4-BE49-F238E27FC236}">
                <a16:creationId xmlns:a16="http://schemas.microsoft.com/office/drawing/2014/main" id="{48E9699D-6B38-43FB-83A4-54134BE7E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394083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OCR A Extended" panose="02010509020102010303" pitchFamily="50" charset="0"/>
              </a:rPr>
              <a:t>Step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3C911-160C-492C-963E-A653BF5B6C79}"/>
              </a:ext>
            </a:extLst>
          </p:cNvPr>
          <p:cNvSpPr txBox="1"/>
          <p:nvPr/>
        </p:nvSpPr>
        <p:spPr>
          <a:xfrm>
            <a:off x="666750" y="1403069"/>
            <a:ext cx="4771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Defining a subroutine….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50FB20-B33E-4F49-A6B3-B547B51A6FC3}"/>
              </a:ext>
            </a:extLst>
          </p:cNvPr>
          <p:cNvSpPr/>
          <p:nvPr/>
        </p:nvSpPr>
        <p:spPr>
          <a:xfrm>
            <a:off x="727710" y="4514097"/>
            <a:ext cx="6209835" cy="1088136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  <a:ln>
            <a:solidFill>
              <a:schemeClr val="accent6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Call the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viewOccupiedBeds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() subroutine to show the user which beds are available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F59673-B510-4EBF-9473-D459D756CCE3}"/>
              </a:ext>
            </a:extLst>
          </p:cNvPr>
          <p:cNvSpPr/>
          <p:nvPr/>
        </p:nvSpPr>
        <p:spPr>
          <a:xfrm>
            <a:off x="3236872" y="5502534"/>
            <a:ext cx="5718256" cy="903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Then, use an input statement and store the bed number in a variable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97F212-4113-4AC6-8CA6-8A195E240362}"/>
              </a:ext>
            </a:extLst>
          </p:cNvPr>
          <p:cNvSpPr/>
          <p:nvPr/>
        </p:nvSpPr>
        <p:spPr>
          <a:xfrm>
            <a:off x="6096000" y="956977"/>
            <a:ext cx="5334925" cy="10667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First we declare a subroutine - subroutines are small blocks of code that perform specific tasks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19B615F-2037-4F11-9556-D630FBDC622B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4212522" y="1490367"/>
            <a:ext cx="1883478" cy="1362076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0795B4B-09FF-40DD-A613-393AB3956EAD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3832628" y="3429000"/>
            <a:ext cx="379894" cy="1085097"/>
          </a:xfrm>
          <a:prstGeom prst="straightConnector1">
            <a:avLst/>
          </a:prstGeom>
          <a:ln w="57150">
            <a:solidFill>
              <a:schemeClr val="accent6">
                <a:lumMod val="25000"/>
                <a:lumOff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CB033D22-4CE6-4E9C-A2BF-BC6F08A0C46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09892" y="5695349"/>
            <a:ext cx="2883658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00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D24D3BDA-4E53-4626-8700-DE74EC64D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263" y="2373858"/>
            <a:ext cx="6152065" cy="2562603"/>
          </a:xfrm>
          <a:prstGeom prst="rect">
            <a:avLst/>
          </a:prstGeom>
        </p:spPr>
      </p:pic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1713A65E-C1D8-8243-A169-CB147B71756B}"/>
              </a:ext>
            </a:extLst>
          </p:cNvPr>
          <p:cNvCxnSpPr>
            <a:cxnSpLocks/>
          </p:cNvCxnSpPr>
          <p:nvPr/>
        </p:nvCxnSpPr>
        <p:spPr>
          <a:xfrm flipV="1">
            <a:off x="298450" y="365125"/>
            <a:ext cx="7593693" cy="2852512"/>
          </a:xfrm>
          <a:prstGeom prst="bentConnector3">
            <a:avLst>
              <a:gd name="adj1" fmla="val 114"/>
            </a:avLst>
          </a:prstGeom>
          <a:ln w="38100">
            <a:solidFill>
              <a:srgbClr val="4E5F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3A4AF7C8-3FDD-9C47-A6A2-D3AD87F69DF1}"/>
              </a:ext>
            </a:extLst>
          </p:cNvPr>
          <p:cNvCxnSpPr>
            <a:cxnSpLocks/>
          </p:cNvCxnSpPr>
          <p:nvPr/>
        </p:nvCxnSpPr>
        <p:spPr>
          <a:xfrm flipV="1">
            <a:off x="8730343" y="3664970"/>
            <a:ext cx="3163207" cy="2953544"/>
          </a:xfrm>
          <a:prstGeom prst="bentConnector3">
            <a:avLst>
              <a:gd name="adj1" fmla="val 100588"/>
            </a:avLst>
          </a:prstGeom>
          <a:ln w="38100">
            <a:solidFill>
              <a:srgbClr val="4E5F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6">
            <a:extLst>
              <a:ext uri="{FF2B5EF4-FFF2-40B4-BE49-F238E27FC236}">
                <a16:creationId xmlns:a16="http://schemas.microsoft.com/office/drawing/2014/main" id="{48E9699D-6B38-43FB-83A4-54134BE7E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394083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OCR A Extended" panose="02010509020102010303" pitchFamily="50" charset="0"/>
              </a:rPr>
              <a:t>Step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3C911-160C-492C-963E-A653BF5B6C79}"/>
              </a:ext>
            </a:extLst>
          </p:cNvPr>
          <p:cNvSpPr txBox="1"/>
          <p:nvPr/>
        </p:nvSpPr>
        <p:spPr>
          <a:xfrm>
            <a:off x="666750" y="1403069"/>
            <a:ext cx="4771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Updating lists…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50FB20-B33E-4F49-A6B3-B547B51A6FC3}"/>
              </a:ext>
            </a:extLst>
          </p:cNvPr>
          <p:cNvSpPr/>
          <p:nvPr/>
        </p:nvSpPr>
        <p:spPr>
          <a:xfrm>
            <a:off x="2050607" y="5415832"/>
            <a:ext cx="6209835" cy="686696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  <a:ln>
            <a:solidFill>
              <a:schemeClr val="accent6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ELSE, print out a message asking the user to try again later.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0795B4B-09FF-40DD-A613-393AB3956EAD}"/>
              </a:ext>
            </a:extLst>
          </p:cNvPr>
          <p:cNvCxnSpPr>
            <a:cxnSpLocks/>
          </p:cNvCxnSpPr>
          <p:nvPr/>
        </p:nvCxnSpPr>
        <p:spPr>
          <a:xfrm flipH="1" flipV="1">
            <a:off x="5355771" y="4936461"/>
            <a:ext cx="462227" cy="475695"/>
          </a:xfrm>
          <a:prstGeom prst="straightConnector1">
            <a:avLst/>
          </a:prstGeom>
          <a:ln w="57150">
            <a:solidFill>
              <a:schemeClr val="accent6">
                <a:lumMod val="25000"/>
                <a:lumOff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CB033D22-4CE6-4E9C-A2BF-BC6F08A0C46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09892" y="5695349"/>
            <a:ext cx="2883658" cy="77425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6F0D25D-3311-42FD-A80C-5E86A18D1A14}"/>
              </a:ext>
            </a:extLst>
          </p:cNvPr>
          <p:cNvSpPr/>
          <p:nvPr/>
        </p:nvSpPr>
        <p:spPr>
          <a:xfrm>
            <a:off x="5155525" y="1144840"/>
            <a:ext cx="6209835" cy="1088136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  <a:ln>
            <a:solidFill>
              <a:schemeClr val="accent6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Add an IF ELSE statement. IF the bed number the user has entered exists within the list, remove it from the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occupiedBeds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 list and add it into the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availableBeds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 list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D466F19-32EB-4932-AEC3-9871F9C17E2C}"/>
              </a:ext>
            </a:extLst>
          </p:cNvPr>
          <p:cNvCxnSpPr>
            <a:cxnSpLocks/>
          </p:cNvCxnSpPr>
          <p:nvPr/>
        </p:nvCxnSpPr>
        <p:spPr>
          <a:xfrm flipH="1">
            <a:off x="4544008" y="2143919"/>
            <a:ext cx="704319" cy="955443"/>
          </a:xfrm>
          <a:prstGeom prst="straightConnector1">
            <a:avLst/>
          </a:prstGeom>
          <a:ln w="57150">
            <a:solidFill>
              <a:schemeClr val="accent6">
                <a:lumMod val="25000"/>
                <a:lumOff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647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9A40641-BA01-497D-8713-1FDB297B7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55" y="2053540"/>
            <a:ext cx="3723769" cy="4410377"/>
          </a:xfrm>
          <a:prstGeom prst="rect">
            <a:avLst/>
          </a:prstGeom>
        </p:spPr>
      </p:pic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1713A65E-C1D8-8243-A169-CB147B71756B}"/>
              </a:ext>
            </a:extLst>
          </p:cNvPr>
          <p:cNvCxnSpPr>
            <a:cxnSpLocks/>
          </p:cNvCxnSpPr>
          <p:nvPr/>
        </p:nvCxnSpPr>
        <p:spPr>
          <a:xfrm flipV="1">
            <a:off x="298450" y="365125"/>
            <a:ext cx="7593693" cy="2852512"/>
          </a:xfrm>
          <a:prstGeom prst="bentConnector3">
            <a:avLst>
              <a:gd name="adj1" fmla="val 114"/>
            </a:avLst>
          </a:prstGeom>
          <a:ln w="38100">
            <a:solidFill>
              <a:srgbClr val="4E5F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3A4AF7C8-3FDD-9C47-A6A2-D3AD87F69DF1}"/>
              </a:ext>
            </a:extLst>
          </p:cNvPr>
          <p:cNvCxnSpPr>
            <a:cxnSpLocks/>
          </p:cNvCxnSpPr>
          <p:nvPr/>
        </p:nvCxnSpPr>
        <p:spPr>
          <a:xfrm flipV="1">
            <a:off x="8730343" y="3664970"/>
            <a:ext cx="3163207" cy="2953544"/>
          </a:xfrm>
          <a:prstGeom prst="bentConnector3">
            <a:avLst>
              <a:gd name="adj1" fmla="val 100588"/>
            </a:avLst>
          </a:prstGeom>
          <a:ln w="38100">
            <a:solidFill>
              <a:srgbClr val="4E5F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6">
            <a:extLst>
              <a:ext uri="{FF2B5EF4-FFF2-40B4-BE49-F238E27FC236}">
                <a16:creationId xmlns:a16="http://schemas.microsoft.com/office/drawing/2014/main" id="{48E9699D-6B38-43FB-83A4-54134BE7E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394083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OCR A Extended" panose="02010509020102010303" pitchFamily="50" charset="0"/>
              </a:rPr>
              <a:t>Step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3C911-160C-492C-963E-A653BF5B6C79}"/>
              </a:ext>
            </a:extLst>
          </p:cNvPr>
          <p:cNvSpPr txBox="1"/>
          <p:nvPr/>
        </p:nvSpPr>
        <p:spPr>
          <a:xfrm>
            <a:off x="666750" y="1403069"/>
            <a:ext cx="4771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Updating the menu…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DD8A455-F4A5-4151-8AF4-60E0DE2CF29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92772" y="282605"/>
            <a:ext cx="2883658" cy="774259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ADF1E06-11A6-4802-B9E3-AA3A33265F30}"/>
              </a:ext>
            </a:extLst>
          </p:cNvPr>
          <p:cNvCxnSpPr>
            <a:cxnSpLocks/>
          </p:cNvCxnSpPr>
          <p:nvPr/>
        </p:nvCxnSpPr>
        <p:spPr>
          <a:xfrm flipH="1">
            <a:off x="3238339" y="3976082"/>
            <a:ext cx="5292923" cy="1799567"/>
          </a:xfrm>
          <a:prstGeom prst="straightConnector1">
            <a:avLst/>
          </a:prstGeom>
          <a:ln w="57150">
            <a:solidFill>
              <a:schemeClr val="accent6">
                <a:lumMod val="25000"/>
                <a:lumOff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FF5F53A-DF30-4145-AEF0-35311C0FC31D}"/>
              </a:ext>
            </a:extLst>
          </p:cNvPr>
          <p:cNvSpPr/>
          <p:nvPr/>
        </p:nvSpPr>
        <p:spPr>
          <a:xfrm>
            <a:off x="6096000" y="3812792"/>
            <a:ext cx="4167161" cy="1325563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  <a:ln>
            <a:solidFill>
              <a:schemeClr val="accent6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Update the menu by calling the ‘discharge()’ subroutine when option is equal to 6.</a:t>
            </a:r>
          </a:p>
        </p:txBody>
      </p:sp>
    </p:spTree>
    <p:extLst>
      <p:ext uri="{BB962C8B-B14F-4D97-AF65-F5344CB8AC3E}">
        <p14:creationId xmlns:p14="http://schemas.microsoft.com/office/powerpoint/2010/main" val="2281425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37E0-1E6C-214A-A3A1-355F27C24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737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OCR A Extended" panose="02010509020102010303" pitchFamily="50" charset="0"/>
              </a:rPr>
              <a:t>What the code will look like…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1713A65E-C1D8-8243-A169-CB147B71756B}"/>
              </a:ext>
            </a:extLst>
          </p:cNvPr>
          <p:cNvCxnSpPr>
            <a:cxnSpLocks/>
          </p:cNvCxnSpPr>
          <p:nvPr/>
        </p:nvCxnSpPr>
        <p:spPr>
          <a:xfrm flipV="1">
            <a:off x="298450" y="365125"/>
            <a:ext cx="7593693" cy="2852512"/>
          </a:xfrm>
          <a:prstGeom prst="bentConnector3">
            <a:avLst>
              <a:gd name="adj1" fmla="val 114"/>
            </a:avLst>
          </a:prstGeom>
          <a:ln w="38100">
            <a:solidFill>
              <a:srgbClr val="4E5F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3A4AF7C8-3FDD-9C47-A6A2-D3AD87F69DF1}"/>
              </a:ext>
            </a:extLst>
          </p:cNvPr>
          <p:cNvCxnSpPr>
            <a:cxnSpLocks/>
          </p:cNvCxnSpPr>
          <p:nvPr/>
        </p:nvCxnSpPr>
        <p:spPr>
          <a:xfrm flipV="1">
            <a:off x="8730343" y="3664970"/>
            <a:ext cx="3163207" cy="2953544"/>
          </a:xfrm>
          <a:prstGeom prst="bentConnector3">
            <a:avLst>
              <a:gd name="adj1" fmla="val 100588"/>
            </a:avLst>
          </a:prstGeom>
          <a:ln w="38100">
            <a:solidFill>
              <a:srgbClr val="4E5F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ADC6E9-1E31-41E7-A0D9-824D2D1C060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09892" y="5695349"/>
            <a:ext cx="2883658" cy="7742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4CE8E9-157A-4ED5-A690-4D8479952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517" y="1968150"/>
            <a:ext cx="4630309" cy="2392143"/>
          </a:xfrm>
          <a:prstGeom prst="rect">
            <a:avLst/>
          </a:prstGeom>
          <a:ln w="38100">
            <a:solidFill>
              <a:srgbClr val="4E5FE9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5DC80-DFF3-479C-BCF0-BEF30DE72B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516" y="4580036"/>
            <a:ext cx="4630309" cy="1889572"/>
          </a:xfrm>
          <a:prstGeom prst="rect">
            <a:avLst/>
          </a:prstGeom>
          <a:ln w="38100">
            <a:solidFill>
              <a:srgbClr val="4E5FE9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8CDDD8-D5FC-4F4E-A0E3-3ECF604A47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8751" y="2074173"/>
            <a:ext cx="3021224" cy="3578293"/>
          </a:xfrm>
          <a:prstGeom prst="rect">
            <a:avLst/>
          </a:prstGeom>
          <a:ln w="38100">
            <a:solidFill>
              <a:srgbClr val="4E5FE9"/>
            </a:solidFill>
          </a:ln>
        </p:spPr>
      </p:pic>
    </p:spTree>
    <p:extLst>
      <p:ext uri="{BB962C8B-B14F-4D97-AF65-F5344CB8AC3E}">
        <p14:creationId xmlns:p14="http://schemas.microsoft.com/office/powerpoint/2010/main" val="3640298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8F3A9BC3-2F7C-4336-A89C-3C5CADD9C2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32798" b="40399"/>
          <a:stretch/>
        </p:blipFill>
        <p:spPr>
          <a:xfrm>
            <a:off x="-511597" y="1564845"/>
            <a:ext cx="13215194" cy="35420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286B9-7CF4-7D44-A9E0-BD92F5303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459262"/>
            <a:ext cx="9231410" cy="3542045"/>
          </a:xfrm>
        </p:spPr>
        <p:txBody>
          <a:bodyPr anchor="b">
            <a:noAutofit/>
          </a:bodyPr>
          <a:lstStyle/>
          <a:p>
            <a:pPr algn="l"/>
            <a:r>
              <a:rPr lang="en-US" sz="4800" dirty="0">
                <a:solidFill>
                  <a:srgbClr val="4E5FE9"/>
                </a:solidFill>
                <a:latin typeface="OCR A Extended" panose="02010509020102010303" pitchFamily="50" charset="0"/>
              </a:rPr>
              <a:t>Congratulations! You have completed the Hospital Management System</a:t>
            </a:r>
            <a:r>
              <a:rPr lang="en-US" sz="4800" kern="1200" dirty="0">
                <a:solidFill>
                  <a:srgbClr val="4E5FE9"/>
                </a:solidFill>
                <a:latin typeface="OCR A Extended" panose="02010509020102010303" pitchFamily="50" charset="0"/>
              </a:rPr>
              <a:t>… </a:t>
            </a:r>
            <a:r>
              <a:rPr lang="en-US" b="1" dirty="0">
                <a:solidFill>
                  <a:srgbClr val="4E5FE9"/>
                </a:solidFill>
                <a:latin typeface="OCR A Extended" panose="02010509020102010303" pitchFamily="50" charset="0"/>
                <a:ea typeface="Tahoma"/>
                <a:cs typeface="Tahoma"/>
              </a:rPr>
              <a:t> </a:t>
            </a:r>
            <a:endParaRPr lang="en-US" sz="2800" b="1" dirty="0">
              <a:solidFill>
                <a:srgbClr val="4E5FE9"/>
              </a:solidFill>
              <a:latin typeface="OCR A Extended" panose="02010509020102010303" pitchFamily="50" charset="0"/>
              <a:ea typeface="Verdana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869588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286B9-7CF4-7D44-A9E0-BD92F5303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227956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US" sz="11500" b="1" dirty="0">
                <a:solidFill>
                  <a:srgbClr val="4E5FE9"/>
                </a:solidFill>
                <a:latin typeface="OCR A Extended" panose="02010509020102010303" pitchFamily="50" charset="0"/>
                <a:ea typeface="Tahoma"/>
                <a:cs typeface="Tahoma"/>
              </a:rPr>
              <a:t>Hospital Management </a:t>
            </a:r>
            <a:endParaRPr lang="en-US" b="1" dirty="0">
              <a:solidFill>
                <a:srgbClr val="4E5FE9"/>
              </a:solidFill>
              <a:latin typeface="OCR A Extended" panose="02010509020102010303" pitchFamily="50" charset="0"/>
              <a:ea typeface="Verdana"/>
              <a:cs typeface="Courier New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52C120-EE95-C546-9BE5-9AC91203E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0284" y="4783675"/>
            <a:ext cx="7132335" cy="479516"/>
          </a:xfrm>
        </p:spPr>
        <p:txBody>
          <a:bodyPr anchor="t">
            <a:normAutofit/>
          </a:bodyPr>
          <a:lstStyle/>
          <a:p>
            <a:pPr algn="l"/>
            <a:r>
              <a:rPr lang="en-US" i="1" spc="300" dirty="0">
                <a:latin typeface="Consolas" panose="020B0609020204030204" pitchFamily="49" charset="0"/>
              </a:rPr>
              <a:t>ADVANCED</a:t>
            </a:r>
          </a:p>
          <a:p>
            <a:pPr algn="l"/>
            <a:endParaRPr lang="en-US" i="1" spc="300" dirty="0"/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25EBB024-A3FD-443C-80AC-0EB02DF1B6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32798" b="40399"/>
          <a:stretch/>
        </p:blipFill>
        <p:spPr>
          <a:xfrm>
            <a:off x="166232" y="741747"/>
            <a:ext cx="12025768" cy="322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45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37E0-1E6C-214A-A3A1-355F27C24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7378"/>
            <a:ext cx="10515600" cy="1325563"/>
          </a:xfrm>
        </p:spPr>
        <p:txBody>
          <a:bodyPr/>
          <a:lstStyle/>
          <a:p>
            <a:r>
              <a:rPr lang="en-US" dirty="0">
                <a:latin typeface="OCR A Extended" panose="02010509020102010303" pitchFamily="50" charset="0"/>
              </a:rPr>
              <a:t>Activity scenario summary: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8E36-82DB-C242-A7C3-94C3E1F33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1141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dirty="0">
                <a:latin typeface="Consolas" panose="020B0609020204030204" pitchFamily="49" charset="0"/>
              </a:rPr>
              <a:t>In this example we will code a project, which replicates a simple </a:t>
            </a:r>
            <a:r>
              <a:rPr lang="en-GB" sz="2600" dirty="0">
                <a:solidFill>
                  <a:srgbClr val="4E5FE9"/>
                </a:solidFill>
                <a:latin typeface="Consolas" panose="020B0609020204030204" pitchFamily="49" charset="0"/>
              </a:rPr>
              <a:t>Hospital Management System</a:t>
            </a:r>
            <a:r>
              <a:rPr lang="en-GB" sz="2600" dirty="0">
                <a:latin typeface="Consolas" panose="020B0609020204030204" pitchFamily="49" charset="0"/>
              </a:rPr>
              <a:t>, used by Doctors and Nurses. </a:t>
            </a:r>
            <a:br>
              <a:rPr lang="en-GB" sz="2600" dirty="0">
                <a:latin typeface="Consolas" panose="020B0609020204030204" pitchFamily="49" charset="0"/>
              </a:rPr>
            </a:br>
            <a:r>
              <a:rPr lang="en-GB" sz="2600" dirty="0">
                <a:latin typeface="Consolas" panose="020B0609020204030204" pitchFamily="49" charset="0"/>
              </a:rPr>
              <a:t>This project will help you develop an understanding how coding is used in Hospitals. As part of the activity participants will design a software in which the nurse/hospital staff will be able to;</a:t>
            </a:r>
          </a:p>
          <a:p>
            <a:pPr marL="0" indent="0">
              <a:buNone/>
            </a:pPr>
            <a:endParaRPr lang="en-GB" sz="2600" dirty="0"/>
          </a:p>
          <a:p>
            <a:pPr marL="971550" lvl="1" indent="-514350">
              <a:buFont typeface="+mj-lt"/>
              <a:buAutoNum type="alphaLcParenR"/>
            </a:pPr>
            <a:r>
              <a:rPr lang="en-GB" sz="2200" dirty="0">
                <a:latin typeface="Consolas" panose="020B0609020204030204" pitchFamily="49" charset="0"/>
              </a:rPr>
              <a:t>admit a patient,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sz="2200" dirty="0">
                <a:latin typeface="Consolas" panose="020B0609020204030204" pitchFamily="49" charset="0"/>
              </a:rPr>
              <a:t>see the occupied and vacant bed lists,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sz="2200" dirty="0">
                <a:latin typeface="Consolas" panose="020B0609020204030204" pitchFamily="49" charset="0"/>
              </a:rPr>
              <a:t>add expenses, show all expenses,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sz="2200" dirty="0">
                <a:latin typeface="Consolas" panose="020B0609020204030204" pitchFamily="49" charset="0"/>
              </a:rPr>
              <a:t>Generate a bill for the patient,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sz="2200" dirty="0">
                <a:latin typeface="Consolas" panose="020B0609020204030204" pitchFamily="49" charset="0"/>
              </a:rPr>
              <a:t>Discharge the patient.</a:t>
            </a:r>
            <a:br>
              <a:rPr lang="en-GB" sz="2200" dirty="0">
                <a:latin typeface="Consolas" panose="020B0609020204030204" pitchFamily="49" charset="0"/>
              </a:rPr>
            </a:br>
            <a:endParaRPr lang="en-US" sz="2200" dirty="0">
              <a:latin typeface="Consolas" panose="020B06090202040302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D713FA-8677-0F43-9F2D-62636AE7FC1E}"/>
              </a:ext>
            </a:extLst>
          </p:cNvPr>
          <p:cNvSpPr/>
          <p:nvPr/>
        </p:nvSpPr>
        <p:spPr>
          <a:xfrm>
            <a:off x="1181099" y="5199017"/>
            <a:ext cx="5219701" cy="592183"/>
          </a:xfrm>
          <a:prstGeom prst="rect">
            <a:avLst/>
          </a:prstGeom>
          <a:noFill/>
          <a:ln w="57150">
            <a:solidFill>
              <a:srgbClr val="4E5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10E7C5C-ACC3-0140-9E44-D79C33535797}"/>
              </a:ext>
            </a:extLst>
          </p:cNvPr>
          <p:cNvCxnSpPr>
            <a:cxnSpLocks/>
          </p:cNvCxnSpPr>
          <p:nvPr/>
        </p:nvCxnSpPr>
        <p:spPr>
          <a:xfrm flipH="1">
            <a:off x="6537383" y="5199017"/>
            <a:ext cx="1653210" cy="235346"/>
          </a:xfrm>
          <a:prstGeom prst="straightConnector1">
            <a:avLst/>
          </a:prstGeom>
          <a:ln w="57150">
            <a:solidFill>
              <a:srgbClr val="4E5FE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lded Corner 8">
            <a:extLst>
              <a:ext uri="{FF2B5EF4-FFF2-40B4-BE49-F238E27FC236}">
                <a16:creationId xmlns:a16="http://schemas.microsoft.com/office/drawing/2014/main" id="{B6A761FC-A46C-F044-A1B7-FF75E81574C1}"/>
              </a:ext>
            </a:extLst>
          </p:cNvPr>
          <p:cNvSpPr/>
          <p:nvPr/>
        </p:nvSpPr>
        <p:spPr>
          <a:xfrm>
            <a:off x="7741178" y="4428444"/>
            <a:ext cx="3612621" cy="1325563"/>
          </a:xfrm>
          <a:prstGeom prst="foldedCorner">
            <a:avLst/>
          </a:prstGeom>
          <a:solidFill>
            <a:srgbClr val="4E5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onsolas" panose="020B0609020204030204" pitchFamily="49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For this section of the program, the user will be able to generate a bill for the patient and discharge them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1713A65E-C1D8-8243-A169-CB147B71756B}"/>
              </a:ext>
            </a:extLst>
          </p:cNvPr>
          <p:cNvCxnSpPr>
            <a:cxnSpLocks/>
          </p:cNvCxnSpPr>
          <p:nvPr/>
        </p:nvCxnSpPr>
        <p:spPr>
          <a:xfrm flipV="1">
            <a:off x="298450" y="406685"/>
            <a:ext cx="7593693" cy="2852512"/>
          </a:xfrm>
          <a:prstGeom prst="bentConnector3">
            <a:avLst>
              <a:gd name="adj1" fmla="val 114"/>
            </a:avLst>
          </a:prstGeom>
          <a:ln w="38100">
            <a:solidFill>
              <a:srgbClr val="4E5F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3A4AF7C8-3FDD-9C47-A6A2-D3AD87F69DF1}"/>
              </a:ext>
            </a:extLst>
          </p:cNvPr>
          <p:cNvCxnSpPr>
            <a:cxnSpLocks/>
          </p:cNvCxnSpPr>
          <p:nvPr/>
        </p:nvCxnSpPr>
        <p:spPr>
          <a:xfrm flipV="1">
            <a:off x="8730343" y="3664970"/>
            <a:ext cx="3163207" cy="2953544"/>
          </a:xfrm>
          <a:prstGeom prst="bentConnector3">
            <a:avLst>
              <a:gd name="adj1" fmla="val 100588"/>
            </a:avLst>
          </a:prstGeom>
          <a:ln w="38100">
            <a:solidFill>
              <a:srgbClr val="4E5F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49A5368-F749-4E6A-A795-AF5EB62C1F6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09892" y="5695349"/>
            <a:ext cx="2883658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06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37E0-1E6C-214A-A3A1-355F27C24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7378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OCR A Extended" panose="02010509020102010303" pitchFamily="50" charset="0"/>
              </a:rPr>
              <a:t>Add an Expense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1713A65E-C1D8-8243-A169-CB147B71756B}"/>
              </a:ext>
            </a:extLst>
          </p:cNvPr>
          <p:cNvCxnSpPr>
            <a:cxnSpLocks/>
          </p:cNvCxnSpPr>
          <p:nvPr/>
        </p:nvCxnSpPr>
        <p:spPr>
          <a:xfrm flipV="1">
            <a:off x="298450" y="365125"/>
            <a:ext cx="7593693" cy="2852512"/>
          </a:xfrm>
          <a:prstGeom prst="bentConnector3">
            <a:avLst>
              <a:gd name="adj1" fmla="val 114"/>
            </a:avLst>
          </a:prstGeom>
          <a:ln w="38100">
            <a:solidFill>
              <a:srgbClr val="4E5F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3A4AF7C8-3FDD-9C47-A6A2-D3AD87F69DF1}"/>
              </a:ext>
            </a:extLst>
          </p:cNvPr>
          <p:cNvCxnSpPr>
            <a:cxnSpLocks/>
          </p:cNvCxnSpPr>
          <p:nvPr/>
        </p:nvCxnSpPr>
        <p:spPr>
          <a:xfrm flipV="1">
            <a:off x="8730343" y="3664970"/>
            <a:ext cx="3163207" cy="2953544"/>
          </a:xfrm>
          <a:prstGeom prst="bentConnector3">
            <a:avLst>
              <a:gd name="adj1" fmla="val 100588"/>
            </a:avLst>
          </a:prstGeom>
          <a:ln w="38100">
            <a:solidFill>
              <a:srgbClr val="4E5F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DE97DCE-4A71-40E0-88F7-97FF3EC27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966" y="2199116"/>
            <a:ext cx="6375996" cy="3037507"/>
          </a:xfrm>
          <a:prstGeom prst="rect">
            <a:avLst/>
          </a:prstGeom>
          <a:ln w="38100">
            <a:solidFill>
              <a:srgbClr val="4E5FE9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A39AE34-BFAF-4AEC-90C5-9C649D2695A0}"/>
              </a:ext>
            </a:extLst>
          </p:cNvPr>
          <p:cNvSpPr txBox="1"/>
          <p:nvPr/>
        </p:nvSpPr>
        <p:spPr>
          <a:xfrm>
            <a:off x="7799956" y="2535898"/>
            <a:ext cx="35235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nsolas" panose="020B0609020204030204" pitchFamily="49" charset="0"/>
              </a:rPr>
              <a:t>Calculate Bill:</a:t>
            </a:r>
          </a:p>
          <a:p>
            <a:endParaRPr lang="en-GB" sz="2000" dirty="0">
              <a:latin typeface="Consolas" panose="020B06090202040302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nsolas" panose="020B0609020204030204" pitchFamily="49" charset="0"/>
              </a:rPr>
              <a:t>Add up expenses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nsolas" panose="020B0609020204030204" pitchFamily="49" charset="0"/>
              </a:rPr>
              <a:t>Add bed charge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nsolas" panose="020B0609020204030204" pitchFamily="49" charset="0"/>
              </a:rPr>
              <a:t>Display total to the user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onsolas" panose="020B0609020204030204" pitchFamily="49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E6F3186-0C3B-48C4-ADE5-20B719399884}"/>
              </a:ext>
            </a:extLst>
          </p:cNvPr>
          <p:cNvCxnSpPr>
            <a:cxnSpLocks/>
          </p:cNvCxnSpPr>
          <p:nvPr/>
        </p:nvCxnSpPr>
        <p:spPr>
          <a:xfrm flipH="1">
            <a:off x="4801725" y="3847961"/>
            <a:ext cx="2521237" cy="616850"/>
          </a:xfrm>
          <a:prstGeom prst="straightConnector1">
            <a:avLst/>
          </a:prstGeom>
          <a:ln w="76200">
            <a:solidFill>
              <a:srgbClr val="4E5FE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B22AA5E-0266-480E-B07B-7E6AF1B92319}"/>
              </a:ext>
            </a:extLst>
          </p:cNvPr>
          <p:cNvSpPr/>
          <p:nvPr/>
        </p:nvSpPr>
        <p:spPr>
          <a:xfrm>
            <a:off x="997967" y="4264646"/>
            <a:ext cx="3704662" cy="526030"/>
          </a:xfrm>
          <a:prstGeom prst="rect">
            <a:avLst/>
          </a:prstGeom>
          <a:noFill/>
          <a:ln w="57150">
            <a:solidFill>
              <a:srgbClr val="4E5FE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16BDB6-1326-4E5D-A0B9-261000BE16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09892" y="5710339"/>
            <a:ext cx="2883658" cy="7742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766C91-7F67-40BB-9006-6D2548E34150}"/>
              </a:ext>
            </a:extLst>
          </p:cNvPr>
          <p:cNvSpPr txBox="1"/>
          <p:nvPr/>
        </p:nvSpPr>
        <p:spPr>
          <a:xfrm>
            <a:off x="400214" y="6175372"/>
            <a:ext cx="7710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nsolas" panose="020B0609020204030204" pitchFamily="49" charset="0"/>
              </a:rPr>
              <a:t>Find the finished code for this project </a:t>
            </a:r>
            <a:r>
              <a:rPr lang="en-GB" sz="1400" dirty="0">
                <a:latin typeface="Consolas" panose="020B0609020204030204" pitchFamily="49" charset="0"/>
                <a:hlinkClick r:id="rId5"/>
              </a:rPr>
              <a:t>here</a:t>
            </a:r>
            <a:r>
              <a:rPr lang="en-GB" sz="1400" dirty="0">
                <a:latin typeface="Consolas" panose="020B0609020204030204" pitchFamily="49" charset="0"/>
              </a:rPr>
              <a:t> – use this if you get stuck!</a:t>
            </a:r>
          </a:p>
        </p:txBody>
      </p:sp>
    </p:spTree>
    <p:extLst>
      <p:ext uri="{BB962C8B-B14F-4D97-AF65-F5344CB8AC3E}">
        <p14:creationId xmlns:p14="http://schemas.microsoft.com/office/powerpoint/2010/main" val="4061978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37E0-1E6C-214A-A3A1-355F27C24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737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OCR A Extended" panose="02010509020102010303" pitchFamily="50" charset="0"/>
              </a:rPr>
              <a:t>What will happen…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1713A65E-C1D8-8243-A169-CB147B71756B}"/>
              </a:ext>
            </a:extLst>
          </p:cNvPr>
          <p:cNvCxnSpPr>
            <a:cxnSpLocks/>
          </p:cNvCxnSpPr>
          <p:nvPr/>
        </p:nvCxnSpPr>
        <p:spPr>
          <a:xfrm flipV="1">
            <a:off x="298450" y="365125"/>
            <a:ext cx="7593693" cy="2852512"/>
          </a:xfrm>
          <a:prstGeom prst="bentConnector3">
            <a:avLst>
              <a:gd name="adj1" fmla="val 114"/>
            </a:avLst>
          </a:prstGeom>
          <a:ln w="38100">
            <a:solidFill>
              <a:srgbClr val="4E5F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3A4AF7C8-3FDD-9C47-A6A2-D3AD87F69DF1}"/>
              </a:ext>
            </a:extLst>
          </p:cNvPr>
          <p:cNvCxnSpPr>
            <a:cxnSpLocks/>
          </p:cNvCxnSpPr>
          <p:nvPr/>
        </p:nvCxnSpPr>
        <p:spPr>
          <a:xfrm flipV="1">
            <a:off x="8730343" y="3664970"/>
            <a:ext cx="3163207" cy="2953544"/>
          </a:xfrm>
          <a:prstGeom prst="bentConnector3">
            <a:avLst>
              <a:gd name="adj1" fmla="val 100588"/>
            </a:avLst>
          </a:prstGeom>
          <a:ln w="38100">
            <a:solidFill>
              <a:srgbClr val="4E5F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9951F1A-0C34-4255-AE3F-FBE409B648B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09892" y="5708412"/>
            <a:ext cx="2883658" cy="7742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6E0E10-7A9E-4261-B1F3-C945281FD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905" y="1975194"/>
            <a:ext cx="5508190" cy="3632604"/>
          </a:xfrm>
          <a:prstGeom prst="rect">
            <a:avLst/>
          </a:prstGeom>
          <a:ln w="38100">
            <a:solidFill>
              <a:srgbClr val="4E5FE9"/>
            </a:solidFill>
          </a:ln>
        </p:spPr>
      </p:pic>
    </p:spTree>
    <p:extLst>
      <p:ext uri="{BB962C8B-B14F-4D97-AF65-F5344CB8AC3E}">
        <p14:creationId xmlns:p14="http://schemas.microsoft.com/office/powerpoint/2010/main" val="2606957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D5B380E-AFD5-4245-9D60-F25D450FC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562" y="2471126"/>
            <a:ext cx="8929507" cy="1583009"/>
          </a:xfrm>
          <a:prstGeom prst="rect">
            <a:avLst/>
          </a:prstGeom>
        </p:spPr>
      </p:pic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1713A65E-C1D8-8243-A169-CB147B71756B}"/>
              </a:ext>
            </a:extLst>
          </p:cNvPr>
          <p:cNvCxnSpPr>
            <a:cxnSpLocks/>
          </p:cNvCxnSpPr>
          <p:nvPr/>
        </p:nvCxnSpPr>
        <p:spPr>
          <a:xfrm flipV="1">
            <a:off x="298450" y="365125"/>
            <a:ext cx="7593693" cy="2852512"/>
          </a:xfrm>
          <a:prstGeom prst="bentConnector3">
            <a:avLst>
              <a:gd name="adj1" fmla="val 114"/>
            </a:avLst>
          </a:prstGeom>
          <a:ln w="38100">
            <a:solidFill>
              <a:srgbClr val="4E5F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3A4AF7C8-3FDD-9C47-A6A2-D3AD87F69DF1}"/>
              </a:ext>
            </a:extLst>
          </p:cNvPr>
          <p:cNvCxnSpPr>
            <a:cxnSpLocks/>
          </p:cNvCxnSpPr>
          <p:nvPr/>
        </p:nvCxnSpPr>
        <p:spPr>
          <a:xfrm flipV="1">
            <a:off x="8730343" y="3664970"/>
            <a:ext cx="3163207" cy="2953544"/>
          </a:xfrm>
          <a:prstGeom prst="bentConnector3">
            <a:avLst>
              <a:gd name="adj1" fmla="val 100588"/>
            </a:avLst>
          </a:prstGeom>
          <a:ln w="38100">
            <a:solidFill>
              <a:srgbClr val="4E5F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6">
            <a:extLst>
              <a:ext uri="{FF2B5EF4-FFF2-40B4-BE49-F238E27FC236}">
                <a16:creationId xmlns:a16="http://schemas.microsoft.com/office/drawing/2014/main" id="{48E9699D-6B38-43FB-83A4-54134BE7E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394083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OCR A Extended" panose="02010509020102010303" pitchFamily="50" charset="0"/>
              </a:rPr>
              <a:t>Step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3C911-160C-492C-963E-A653BF5B6C79}"/>
              </a:ext>
            </a:extLst>
          </p:cNvPr>
          <p:cNvSpPr txBox="1"/>
          <p:nvPr/>
        </p:nvSpPr>
        <p:spPr>
          <a:xfrm>
            <a:off x="666750" y="1403069"/>
            <a:ext cx="4771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Defining a subroutine….</a:t>
            </a:r>
            <a:endParaRPr lang="en-GB" dirty="0"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50FB20-B33E-4F49-A6B3-B547B51A6FC3}"/>
              </a:ext>
            </a:extLst>
          </p:cNvPr>
          <p:cNvSpPr/>
          <p:nvPr/>
        </p:nvSpPr>
        <p:spPr>
          <a:xfrm>
            <a:off x="703481" y="4514097"/>
            <a:ext cx="6209835" cy="1088136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  <a:ln>
            <a:solidFill>
              <a:schemeClr val="accent6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Ask the user to enter the number of days the patient has occupied a bed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F59673-B510-4EBF-9473-D459D756CCE3}"/>
              </a:ext>
            </a:extLst>
          </p:cNvPr>
          <p:cNvSpPr/>
          <p:nvPr/>
        </p:nvSpPr>
        <p:spPr>
          <a:xfrm>
            <a:off x="3236872" y="5502534"/>
            <a:ext cx="5718256" cy="903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We then call our viewExpenses() subroutine – this will show all of our expenses and their prices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97F212-4113-4AC6-8CA6-8A195E240362}"/>
              </a:ext>
            </a:extLst>
          </p:cNvPr>
          <p:cNvSpPr/>
          <p:nvPr/>
        </p:nvSpPr>
        <p:spPr>
          <a:xfrm>
            <a:off x="6096000" y="956977"/>
            <a:ext cx="5334925" cy="10667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First we declare a subroutine - subroutines are small blocks of code that perform specific tasks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19B615F-2037-4F11-9556-D630FBDC622B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4212522" y="1490367"/>
            <a:ext cx="1883478" cy="1362076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0795B4B-09FF-40DD-A613-393AB3956EAD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3808399" y="4206074"/>
            <a:ext cx="222425" cy="308023"/>
          </a:xfrm>
          <a:prstGeom prst="straightConnector1">
            <a:avLst/>
          </a:prstGeom>
          <a:ln w="57150">
            <a:solidFill>
              <a:schemeClr val="accent6">
                <a:lumMod val="25000"/>
                <a:lumOff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CB033D22-4CE6-4E9C-A2BF-BC6F08A0C46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09892" y="5695349"/>
            <a:ext cx="2883658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76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CAC8993-D69E-4E85-B684-07150E414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93" y="2442264"/>
            <a:ext cx="6066046" cy="2522439"/>
          </a:xfrm>
          <a:prstGeom prst="rect">
            <a:avLst/>
          </a:prstGeom>
        </p:spPr>
      </p:pic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1713A65E-C1D8-8243-A169-CB147B71756B}"/>
              </a:ext>
            </a:extLst>
          </p:cNvPr>
          <p:cNvCxnSpPr>
            <a:cxnSpLocks/>
          </p:cNvCxnSpPr>
          <p:nvPr/>
        </p:nvCxnSpPr>
        <p:spPr>
          <a:xfrm flipV="1">
            <a:off x="298450" y="365125"/>
            <a:ext cx="7593693" cy="2852512"/>
          </a:xfrm>
          <a:prstGeom prst="bentConnector3">
            <a:avLst>
              <a:gd name="adj1" fmla="val 114"/>
            </a:avLst>
          </a:prstGeom>
          <a:ln w="38100">
            <a:solidFill>
              <a:srgbClr val="4E5F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3A4AF7C8-3FDD-9C47-A6A2-D3AD87F69DF1}"/>
              </a:ext>
            </a:extLst>
          </p:cNvPr>
          <p:cNvCxnSpPr>
            <a:cxnSpLocks/>
          </p:cNvCxnSpPr>
          <p:nvPr/>
        </p:nvCxnSpPr>
        <p:spPr>
          <a:xfrm flipV="1">
            <a:off x="8730343" y="3664970"/>
            <a:ext cx="3163207" cy="2953544"/>
          </a:xfrm>
          <a:prstGeom prst="bentConnector3">
            <a:avLst>
              <a:gd name="adj1" fmla="val 100588"/>
            </a:avLst>
          </a:prstGeom>
          <a:ln w="38100">
            <a:solidFill>
              <a:srgbClr val="4E5F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6">
            <a:extLst>
              <a:ext uri="{FF2B5EF4-FFF2-40B4-BE49-F238E27FC236}">
                <a16:creationId xmlns:a16="http://schemas.microsoft.com/office/drawing/2014/main" id="{48E9699D-6B38-43FB-83A4-54134BE7E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394083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OCR A Extended" panose="02010509020102010303" pitchFamily="50" charset="0"/>
              </a:rPr>
              <a:t>Step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3C911-160C-492C-963E-A653BF5B6C79}"/>
              </a:ext>
            </a:extLst>
          </p:cNvPr>
          <p:cNvSpPr txBox="1"/>
          <p:nvPr/>
        </p:nvSpPr>
        <p:spPr>
          <a:xfrm>
            <a:off x="666750" y="1403069"/>
            <a:ext cx="4771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Calculating cost…</a:t>
            </a:r>
            <a:endParaRPr lang="en-GB" dirty="0">
              <a:latin typeface="Consolas" panose="020B06090202040302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97F212-4113-4AC6-8CA6-8A195E240362}"/>
              </a:ext>
            </a:extLst>
          </p:cNvPr>
          <p:cNvSpPr/>
          <p:nvPr/>
        </p:nvSpPr>
        <p:spPr>
          <a:xfrm>
            <a:off x="4992693" y="947312"/>
            <a:ext cx="5459028" cy="6202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Create a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totalExpenses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 variable – this will store the total cost of our expenses.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19B615F-2037-4F11-9556-D630FBDC622B}"/>
              </a:ext>
            </a:extLst>
          </p:cNvPr>
          <p:cNvCxnSpPr>
            <a:cxnSpLocks/>
          </p:cNvCxnSpPr>
          <p:nvPr/>
        </p:nvCxnSpPr>
        <p:spPr>
          <a:xfrm flipH="1">
            <a:off x="3470988" y="1513956"/>
            <a:ext cx="3587080" cy="2189527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B08E0DDA-1449-49B0-8835-1AD64067DD5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09892" y="5695349"/>
            <a:ext cx="2883658" cy="77425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D220A5D-9D47-43B0-BB43-0853AB2723D3}"/>
              </a:ext>
            </a:extLst>
          </p:cNvPr>
          <p:cNvSpPr/>
          <p:nvPr/>
        </p:nvSpPr>
        <p:spPr>
          <a:xfrm>
            <a:off x="7324909" y="3216867"/>
            <a:ext cx="3694046" cy="11737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Use a FOR loop to go through every item in the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expenseCost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 list and add each expense to our total.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A43C78-19DC-4B9C-B7B8-822D8499B3D9}"/>
              </a:ext>
            </a:extLst>
          </p:cNvPr>
          <p:cNvSpPr/>
          <p:nvPr/>
        </p:nvSpPr>
        <p:spPr>
          <a:xfrm>
            <a:off x="6280378" y="1690373"/>
            <a:ext cx="5459028" cy="6202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Also, create a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bedCharge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 variable – set this equal to £100 for every day the patient stayed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C46FB9-0078-4587-A798-918764E51B35}"/>
              </a:ext>
            </a:extLst>
          </p:cNvPr>
          <p:cNvSpPr txBox="1"/>
          <p:nvPr/>
        </p:nvSpPr>
        <p:spPr>
          <a:xfrm>
            <a:off x="1021651" y="5182783"/>
            <a:ext cx="6097554" cy="535531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Then create a total variable and set it equal to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bedCharge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totalExpenses</a:t>
            </a:r>
            <a:endParaRPr lang="en-US" sz="16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5203B50-0197-49C4-890F-76BE5764E2A8}"/>
              </a:ext>
            </a:extLst>
          </p:cNvPr>
          <p:cNvCxnSpPr>
            <a:cxnSpLocks/>
          </p:cNvCxnSpPr>
          <p:nvPr/>
        </p:nvCxnSpPr>
        <p:spPr>
          <a:xfrm flipH="1">
            <a:off x="4674637" y="3703483"/>
            <a:ext cx="2727868" cy="438079"/>
          </a:xfrm>
          <a:prstGeom prst="straightConnector1">
            <a:avLst/>
          </a:prstGeom>
          <a:ln w="57150">
            <a:solidFill>
              <a:srgbClr val="99E8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236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A9B3BF-E8BC-4AA7-9458-B7C6F25CD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055" y="2057237"/>
            <a:ext cx="6373052" cy="3292491"/>
          </a:xfrm>
          <a:prstGeom prst="rect">
            <a:avLst/>
          </a:prstGeom>
        </p:spPr>
      </p:pic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1713A65E-C1D8-8243-A169-CB147B71756B}"/>
              </a:ext>
            </a:extLst>
          </p:cNvPr>
          <p:cNvCxnSpPr>
            <a:cxnSpLocks/>
          </p:cNvCxnSpPr>
          <p:nvPr/>
        </p:nvCxnSpPr>
        <p:spPr>
          <a:xfrm flipV="1">
            <a:off x="298450" y="365125"/>
            <a:ext cx="7593693" cy="2852512"/>
          </a:xfrm>
          <a:prstGeom prst="bentConnector3">
            <a:avLst>
              <a:gd name="adj1" fmla="val 114"/>
            </a:avLst>
          </a:prstGeom>
          <a:ln w="38100">
            <a:solidFill>
              <a:srgbClr val="4E5F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3A4AF7C8-3FDD-9C47-A6A2-D3AD87F69DF1}"/>
              </a:ext>
            </a:extLst>
          </p:cNvPr>
          <p:cNvCxnSpPr>
            <a:cxnSpLocks/>
          </p:cNvCxnSpPr>
          <p:nvPr/>
        </p:nvCxnSpPr>
        <p:spPr>
          <a:xfrm flipV="1">
            <a:off x="8730343" y="3664970"/>
            <a:ext cx="3163207" cy="2953544"/>
          </a:xfrm>
          <a:prstGeom prst="bentConnector3">
            <a:avLst>
              <a:gd name="adj1" fmla="val 100588"/>
            </a:avLst>
          </a:prstGeom>
          <a:ln w="38100">
            <a:solidFill>
              <a:srgbClr val="4E5F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6">
            <a:extLst>
              <a:ext uri="{FF2B5EF4-FFF2-40B4-BE49-F238E27FC236}">
                <a16:creationId xmlns:a16="http://schemas.microsoft.com/office/drawing/2014/main" id="{48E9699D-6B38-43FB-83A4-54134BE7E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394083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OCR A Extended" panose="02010509020102010303" pitchFamily="50" charset="0"/>
              </a:rPr>
              <a:t>Step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3C911-160C-492C-963E-A653BF5B6C79}"/>
              </a:ext>
            </a:extLst>
          </p:cNvPr>
          <p:cNvSpPr txBox="1"/>
          <p:nvPr/>
        </p:nvSpPr>
        <p:spPr>
          <a:xfrm>
            <a:off x="666750" y="1403069"/>
            <a:ext cx="4771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Displaying total…</a:t>
            </a:r>
            <a:endParaRPr lang="en-GB" dirty="0">
              <a:latin typeface="Consolas" panose="020B0609020204030204" pitchFamily="49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08E0DDA-1449-49B0-8835-1AD64067DD5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09892" y="5695349"/>
            <a:ext cx="2883658" cy="77425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4C46FB9-0078-4587-A798-918764E51B35}"/>
              </a:ext>
            </a:extLst>
          </p:cNvPr>
          <p:cNvSpPr txBox="1"/>
          <p:nvPr/>
        </p:nvSpPr>
        <p:spPr>
          <a:xfrm>
            <a:off x="1030982" y="5679640"/>
            <a:ext cx="6097554" cy="535531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Finally, display the final variables using print statements at the bottom of the subroutine.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BC99DD4-3EE9-422E-A7F0-E9BCEC043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1485" y="2533118"/>
            <a:ext cx="3432500" cy="2263704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3308614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1713A65E-C1D8-8243-A169-CB147B71756B}"/>
              </a:ext>
            </a:extLst>
          </p:cNvPr>
          <p:cNvCxnSpPr>
            <a:cxnSpLocks/>
          </p:cNvCxnSpPr>
          <p:nvPr/>
        </p:nvCxnSpPr>
        <p:spPr>
          <a:xfrm flipV="1">
            <a:off x="298450" y="365125"/>
            <a:ext cx="7593693" cy="2852512"/>
          </a:xfrm>
          <a:prstGeom prst="bentConnector3">
            <a:avLst>
              <a:gd name="adj1" fmla="val 114"/>
            </a:avLst>
          </a:prstGeom>
          <a:ln w="38100">
            <a:solidFill>
              <a:srgbClr val="4E5F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3A4AF7C8-3FDD-9C47-A6A2-D3AD87F69DF1}"/>
              </a:ext>
            </a:extLst>
          </p:cNvPr>
          <p:cNvCxnSpPr>
            <a:cxnSpLocks/>
          </p:cNvCxnSpPr>
          <p:nvPr/>
        </p:nvCxnSpPr>
        <p:spPr>
          <a:xfrm flipV="1">
            <a:off x="8730343" y="3664970"/>
            <a:ext cx="3163207" cy="2953544"/>
          </a:xfrm>
          <a:prstGeom prst="bentConnector3">
            <a:avLst>
              <a:gd name="adj1" fmla="val 100588"/>
            </a:avLst>
          </a:prstGeom>
          <a:ln w="38100">
            <a:solidFill>
              <a:srgbClr val="4E5F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6">
            <a:extLst>
              <a:ext uri="{FF2B5EF4-FFF2-40B4-BE49-F238E27FC236}">
                <a16:creationId xmlns:a16="http://schemas.microsoft.com/office/drawing/2014/main" id="{48E9699D-6B38-43FB-83A4-54134BE7E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394083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OCR A Extended" panose="02010509020102010303" pitchFamily="50" charset="0"/>
              </a:rPr>
              <a:t>Step 4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027D18A-8112-49D5-9FED-686E53C370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464"/>
          <a:stretch/>
        </p:blipFill>
        <p:spPr>
          <a:xfrm>
            <a:off x="1370401" y="2097581"/>
            <a:ext cx="4182514" cy="39953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3C911-160C-492C-963E-A653BF5B6C79}"/>
              </a:ext>
            </a:extLst>
          </p:cNvPr>
          <p:cNvSpPr txBox="1"/>
          <p:nvPr/>
        </p:nvSpPr>
        <p:spPr>
          <a:xfrm>
            <a:off x="666750" y="1403069"/>
            <a:ext cx="4771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Updating the menu…</a:t>
            </a:r>
            <a:endParaRPr lang="en-GB" dirty="0">
              <a:latin typeface="Consolas" panose="020B0609020204030204" pitchFamily="49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DD8A455-F4A5-4151-8AF4-60E0DE2CF29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92772" y="282605"/>
            <a:ext cx="2883658" cy="774259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35DD27D-7B9C-48C4-9862-3C1F6321029F}"/>
              </a:ext>
            </a:extLst>
          </p:cNvPr>
          <p:cNvCxnSpPr>
            <a:cxnSpLocks/>
          </p:cNvCxnSpPr>
          <p:nvPr/>
        </p:nvCxnSpPr>
        <p:spPr>
          <a:xfrm flipH="1">
            <a:off x="3504552" y="4756369"/>
            <a:ext cx="3637077" cy="1047604"/>
          </a:xfrm>
          <a:prstGeom prst="straightConnector1">
            <a:avLst/>
          </a:prstGeom>
          <a:ln w="57150">
            <a:solidFill>
              <a:schemeClr val="accent6">
                <a:lumMod val="25000"/>
                <a:lumOff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FF5F53A-DF30-4145-AEF0-35311C0FC31D}"/>
              </a:ext>
            </a:extLst>
          </p:cNvPr>
          <p:cNvSpPr/>
          <p:nvPr/>
        </p:nvSpPr>
        <p:spPr>
          <a:xfrm>
            <a:off x="6175460" y="4070744"/>
            <a:ext cx="3521052" cy="1092217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  <a:ln>
            <a:solidFill>
              <a:schemeClr val="accent6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Update the menu by calling the ‘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calculateBill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()’ subroutine when option is equal to 5.</a:t>
            </a:r>
          </a:p>
        </p:txBody>
      </p:sp>
    </p:spTree>
    <p:extLst>
      <p:ext uri="{BB962C8B-B14F-4D97-AF65-F5344CB8AC3E}">
        <p14:creationId xmlns:p14="http://schemas.microsoft.com/office/powerpoint/2010/main" val="433659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ospital begninner 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4E2C2"/>
      </a:accent1>
      <a:accent2>
        <a:srgbClr val="7AE481"/>
      </a:accent2>
      <a:accent3>
        <a:srgbClr val="24A18D"/>
      </a:accent3>
      <a:accent4>
        <a:srgbClr val="4E5FE9"/>
      </a:accent4>
      <a:accent5>
        <a:srgbClr val="00A4CF"/>
      </a:accent5>
      <a:accent6>
        <a:srgbClr val="004E6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 of coding standard" id="{451CA250-4C75-444B-B959-ADED16E9524A}" vid="{A41520B0-7AC3-A644-A794-AC963799C9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499</TotalTime>
  <Words>529</Words>
  <Application>Microsoft Macintosh PowerPoint</Application>
  <PresentationFormat>Widescreen</PresentationFormat>
  <Paragraphs>73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Consolas</vt:lpstr>
      <vt:lpstr>OCR A Extended</vt:lpstr>
      <vt:lpstr>Office Theme</vt:lpstr>
      <vt:lpstr>PowerPoint Presentation</vt:lpstr>
      <vt:lpstr>Hospital Management </vt:lpstr>
      <vt:lpstr>Activity scenario summary:</vt:lpstr>
      <vt:lpstr>Add an Expense</vt:lpstr>
      <vt:lpstr>What will happen…</vt:lpstr>
      <vt:lpstr>Step 1</vt:lpstr>
      <vt:lpstr>Step 2</vt:lpstr>
      <vt:lpstr>Step 3</vt:lpstr>
      <vt:lpstr>Step 4</vt:lpstr>
      <vt:lpstr>What the code will look like…</vt:lpstr>
      <vt:lpstr>Discharge Patient</vt:lpstr>
      <vt:lpstr>What will happen…</vt:lpstr>
      <vt:lpstr>Step 1</vt:lpstr>
      <vt:lpstr>Step 2</vt:lpstr>
      <vt:lpstr>Step 3</vt:lpstr>
      <vt:lpstr>What the code will look like…</vt:lpstr>
      <vt:lpstr>Congratulations! You have completed the Hospital Management System…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Hospital Management</dc:title>
  <dc:creator>Teri Dawkins</dc:creator>
  <cp:lastModifiedBy>Teri Dawkins</cp:lastModifiedBy>
  <cp:revision>9</cp:revision>
  <dcterms:created xsi:type="dcterms:W3CDTF">2021-11-30T17:59:23Z</dcterms:created>
  <dcterms:modified xsi:type="dcterms:W3CDTF">2022-02-23T14:29:45Z</dcterms:modified>
</cp:coreProperties>
</file>